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60" r:id="rId4"/>
    <p:sldId id="261" r:id="rId5"/>
    <p:sldId id="263" r:id="rId6"/>
    <p:sldId id="262" r:id="rId7"/>
    <p:sldId id="271" r:id="rId8"/>
    <p:sldId id="264" r:id="rId9"/>
    <p:sldId id="265" r:id="rId10"/>
    <p:sldId id="266" r:id="rId11"/>
    <p:sldId id="267" r:id="rId12"/>
    <p:sldId id="269" r:id="rId13"/>
    <p:sldId id="278" r:id="rId14"/>
    <p:sldId id="270" r:id="rId15"/>
    <p:sldId id="272" r:id="rId16"/>
    <p:sldId id="275" r:id="rId17"/>
    <p:sldId id="279" r:id="rId18"/>
    <p:sldId id="276" r:id="rId19"/>
    <p:sldId id="280" r:id="rId20"/>
    <p:sldId id="277" r:id="rId21"/>
    <p:sldId id="281" r:id="rId22"/>
    <p:sldId id="274" r:id="rId23"/>
    <p:sldId id="259" r:id="rId24"/>
    <p:sldId id="282" r:id="rId2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32" autoAdjust="0"/>
  </p:normalViewPr>
  <p:slideViewPr>
    <p:cSldViewPr>
      <p:cViewPr>
        <p:scale>
          <a:sx n="94" d="100"/>
          <a:sy n="94" d="100"/>
        </p:scale>
        <p:origin x="-128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0DC5D-EDF6-4D46-A500-A884109EE904}" type="datetimeFigureOut">
              <a:rPr lang="cs-CZ" smtClean="0"/>
              <a:t>16.2.2021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A64AFC-2A2A-45EE-816A-0E1EC1EB83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326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64AFC-2A2A-45EE-816A-0E1EC1EB832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1250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914C-EE93-4939-8A96-50956E07B167}" type="datetimeFigureOut">
              <a:rPr lang="cs-CZ" smtClean="0"/>
              <a:t>16.2.2021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9F916-1172-4211-A073-DD0DD80E43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08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914C-EE93-4939-8A96-50956E07B167}" type="datetimeFigureOut">
              <a:rPr lang="cs-CZ" smtClean="0"/>
              <a:t>16.2.2021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9F916-1172-4211-A073-DD0DD80E43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547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914C-EE93-4939-8A96-50956E07B167}" type="datetimeFigureOut">
              <a:rPr lang="cs-CZ" smtClean="0"/>
              <a:t>16.2.2021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9F916-1172-4211-A073-DD0DD80E43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949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914C-EE93-4939-8A96-50956E07B167}" type="datetimeFigureOut">
              <a:rPr lang="cs-CZ" smtClean="0"/>
              <a:t>16.2.2021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9F916-1172-4211-A073-DD0DD80E43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4332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914C-EE93-4939-8A96-50956E07B167}" type="datetimeFigureOut">
              <a:rPr lang="cs-CZ" smtClean="0"/>
              <a:t>16.2.2021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9F916-1172-4211-A073-DD0DD80E43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3893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914C-EE93-4939-8A96-50956E07B167}" type="datetimeFigureOut">
              <a:rPr lang="cs-CZ" smtClean="0"/>
              <a:t>16.2.2021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9F916-1172-4211-A073-DD0DD80E43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4625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914C-EE93-4939-8A96-50956E07B167}" type="datetimeFigureOut">
              <a:rPr lang="cs-CZ" smtClean="0"/>
              <a:t>16.2.2021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9F916-1172-4211-A073-DD0DD80E43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460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914C-EE93-4939-8A96-50956E07B167}" type="datetimeFigureOut">
              <a:rPr lang="cs-CZ" smtClean="0"/>
              <a:t>16.2.2021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9F916-1172-4211-A073-DD0DD80E43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2334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914C-EE93-4939-8A96-50956E07B167}" type="datetimeFigureOut">
              <a:rPr lang="cs-CZ" smtClean="0"/>
              <a:t>16.2.2021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9F916-1172-4211-A073-DD0DD80E43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4113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914C-EE93-4939-8A96-50956E07B167}" type="datetimeFigureOut">
              <a:rPr lang="cs-CZ" smtClean="0"/>
              <a:t>16.2.2021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9F916-1172-4211-A073-DD0DD80E43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8790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914C-EE93-4939-8A96-50956E07B167}" type="datetimeFigureOut">
              <a:rPr lang="cs-CZ" smtClean="0"/>
              <a:t>16.2.2021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9F916-1172-4211-A073-DD0DD80E43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461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7914C-EE93-4939-8A96-50956E07B167}" type="datetimeFigureOut">
              <a:rPr lang="cs-CZ" smtClean="0"/>
              <a:t>16.2.2021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9F916-1172-4211-A073-DD0DD80E43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51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redskolaci.cz/chumelenice-prvni-vlocka-druha-treti/9235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něhová bouře.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4763" y="6169462"/>
            <a:ext cx="609600" cy="609600"/>
          </a:xfrm>
        </p:spPr>
      </p:pic>
      <p:pic>
        <p:nvPicPr>
          <p:cNvPr id="2" name="Picture 2" descr="C:\Users\Věra\Documents\Rusko Tatjana\1000_F_96588835_Cfg8vyuHne2WByMNBJKzrX7s77176N3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4958"/>
          <a:stretch/>
        </p:blipFill>
        <p:spPr bwMode="auto">
          <a:xfrm>
            <a:off x="0" y="6211"/>
            <a:ext cx="9144000" cy="587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0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77755" y="116632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/>
              <a:t>Teplota směsi se stále snižuje</a:t>
            </a:r>
            <a:endParaRPr lang="cs-CZ" sz="2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01573" y="116632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/>
              <a:t>Směs řídne (led taje)</a:t>
            </a:r>
          </a:p>
        </p:txBody>
      </p:sp>
      <p:pic>
        <p:nvPicPr>
          <p:cNvPr id="4099" name="Picture 3" descr="C:\Users\Věra\Pictures\2021-02-05\sníž.teplota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5" r="10298"/>
          <a:stretch/>
        </p:blipFill>
        <p:spPr bwMode="auto">
          <a:xfrm>
            <a:off x="577755" y="620688"/>
            <a:ext cx="3624943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Věra\Pictures\2021-02-05\snížená teplota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5"/>
          <a:stretch/>
        </p:blipFill>
        <p:spPr bwMode="auto">
          <a:xfrm>
            <a:off x="4355976" y="636308"/>
            <a:ext cx="4623978" cy="586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17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67544" y="154158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/>
              <a:t>Voda pod miskou zmrzla.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4797" y="149488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/>
              <a:t>Teplota směsi klesá – asi - </a:t>
            </a:r>
            <a:r>
              <a:rPr lang="cs-CZ" sz="2000" b="1" dirty="0"/>
              <a:t>15</a:t>
            </a:r>
            <a:r>
              <a:rPr lang="cs-CZ" sz="2000" b="1" baseline="30000" dirty="0"/>
              <a:t>o </a:t>
            </a:r>
            <a:r>
              <a:rPr lang="cs-CZ" sz="2000" b="1" dirty="0"/>
              <a:t>C</a:t>
            </a:r>
          </a:p>
        </p:txBody>
      </p:sp>
      <p:pic>
        <p:nvPicPr>
          <p:cNvPr id="5122" name="Picture 2" descr="C:\Users\Věra\Pictures\2021-02-05\le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3" r="18970"/>
          <a:stretch/>
        </p:blipFill>
        <p:spPr bwMode="auto">
          <a:xfrm>
            <a:off x="179512" y="620688"/>
            <a:ext cx="4735285" cy="545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Věra\Pictures\2021-02-05\snížená teplota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" r="13607"/>
          <a:stretch/>
        </p:blipFill>
        <p:spPr bwMode="auto">
          <a:xfrm>
            <a:off x="5076056" y="591411"/>
            <a:ext cx="3744686" cy="609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33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99915" y="-311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4000" b="1" i="1" dirty="0">
                <a:solidFill>
                  <a:srgbClr val="FF0000"/>
                </a:solidFill>
              </a:rPr>
              <a:t/>
            </a:r>
            <a:br>
              <a:rPr lang="cs-CZ" sz="4000" b="1" i="1" dirty="0">
                <a:solidFill>
                  <a:srgbClr val="FF0000"/>
                </a:solidFill>
              </a:rPr>
            </a:br>
            <a:r>
              <a:rPr lang="cs-CZ" sz="4000" b="1" i="1" dirty="0" smtClean="0">
                <a:solidFill>
                  <a:srgbClr val="FF0000"/>
                </a:solidFill>
              </a:rPr>
              <a:t>Výsledek pokusu:</a:t>
            </a:r>
            <a:br>
              <a:rPr lang="cs-CZ" sz="4000" b="1" i="1" dirty="0" smtClean="0">
                <a:solidFill>
                  <a:srgbClr val="FF0000"/>
                </a:solidFill>
              </a:rPr>
            </a:br>
            <a:r>
              <a:rPr lang="cs-CZ" sz="4000" b="1" i="1" dirty="0" smtClean="0">
                <a:solidFill>
                  <a:srgbClr val="FF0000"/>
                </a:solidFill>
              </a:rPr>
              <a:t>                            </a:t>
            </a:r>
            <a:r>
              <a:rPr lang="cs-CZ" sz="2200" b="1" dirty="0" smtClean="0"/>
              <a:t>Teplota  </a:t>
            </a:r>
            <a:r>
              <a:rPr lang="cs-CZ" sz="2200" b="1" dirty="0"/>
              <a:t>asi </a:t>
            </a:r>
            <a:r>
              <a:rPr lang="cs-CZ" sz="2200" b="1" dirty="0" smtClean="0"/>
              <a:t>– 18 </a:t>
            </a:r>
            <a:r>
              <a:rPr lang="cs-CZ" sz="2200" b="1" baseline="30000" dirty="0" smtClean="0"/>
              <a:t>o </a:t>
            </a:r>
            <a:r>
              <a:rPr lang="cs-CZ" sz="2200" b="1" dirty="0"/>
              <a:t>C</a:t>
            </a:r>
            <a:br>
              <a:rPr lang="cs-CZ" sz="2200" b="1" dirty="0"/>
            </a:br>
            <a:endParaRPr lang="cs-CZ" sz="2200" b="1" i="1" dirty="0">
              <a:solidFill>
                <a:srgbClr val="FF0000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395536" y="1268760"/>
            <a:ext cx="4038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3000" b="1" dirty="0">
                <a:solidFill>
                  <a:srgbClr val="FF0000"/>
                </a:solidFill>
              </a:rPr>
              <a:t>Sůl, která pomáhá tání </a:t>
            </a:r>
            <a:r>
              <a:rPr lang="cs-CZ" sz="3000" b="1" dirty="0" smtClean="0">
                <a:solidFill>
                  <a:srgbClr val="FF0000"/>
                </a:solidFill>
              </a:rPr>
              <a:t>ledu, a to tím, že snižuje </a:t>
            </a:r>
            <a:endParaRPr lang="cs-CZ" sz="3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3000" b="1" dirty="0">
                <a:solidFill>
                  <a:srgbClr val="FF0000"/>
                </a:solidFill>
              </a:rPr>
              <a:t>t</a:t>
            </a:r>
            <a:r>
              <a:rPr lang="cs-CZ" sz="3000" b="1" dirty="0" smtClean="0">
                <a:solidFill>
                  <a:srgbClr val="FF0000"/>
                </a:solidFill>
              </a:rPr>
              <a:t>eplotu tuhnutí </a:t>
            </a:r>
            <a:r>
              <a:rPr lang="cs-CZ" sz="3000" b="1" dirty="0">
                <a:solidFill>
                  <a:srgbClr val="FF0000"/>
                </a:solidFill>
              </a:rPr>
              <a:t>vody = tání ledu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>
                <a:solidFill>
                  <a:schemeClr val="tx2"/>
                </a:solidFill>
              </a:rPr>
              <a:t>To znamená, vidíme-li za mrazu louže, mají teplotu velmi nízkou. </a:t>
            </a:r>
            <a:endParaRPr lang="cs-CZ" b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cs-CZ" b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cs-CZ" sz="2200" b="1" dirty="0"/>
          </a:p>
          <a:p>
            <a:pPr marL="0" indent="0">
              <a:buNone/>
            </a:pPr>
            <a:endParaRPr lang="cs-CZ" sz="1100" dirty="0"/>
          </a:p>
          <a:p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6146" name="Picture 2" descr="C:\Users\Věra\Pictures\2021-02-05\snížení teploty 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60"/>
            <a:ext cx="3975906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64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1162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cs-CZ" sz="3000" b="1" i="1" dirty="0"/>
              <a:t>Fyzikální vysvětlení:</a:t>
            </a:r>
            <a:br>
              <a:rPr lang="cs-CZ" sz="3000" b="1" i="1" dirty="0"/>
            </a:br>
            <a:endParaRPr lang="cs-CZ" sz="3000" i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51520" y="1268760"/>
            <a:ext cx="8496944" cy="4896544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cs-CZ" sz="3600" b="1" i="1" dirty="0"/>
              <a:t>Teplota tání ledu (tuhnutí vody) je 0 °C. </a:t>
            </a:r>
          </a:p>
          <a:p>
            <a:pPr lvl="0"/>
            <a:r>
              <a:rPr lang="cs-CZ" sz="3600" b="1" i="1" dirty="0"/>
              <a:t>Smícháme-li led vydatně se solí, snížíme tím jeho teplotu tání- tuhnutí  </a:t>
            </a:r>
            <a:r>
              <a:rPr lang="cs-CZ" sz="3600" b="1" i="1" dirty="0" smtClean="0"/>
              <a:t>asi    k </a:t>
            </a:r>
            <a:r>
              <a:rPr lang="cs-CZ" sz="3600" b="1" i="1" dirty="0"/>
              <a:t>-20 °C. </a:t>
            </a:r>
            <a:endParaRPr lang="cs-CZ" sz="3600" b="1" i="1" dirty="0" smtClean="0"/>
          </a:p>
          <a:p>
            <a:pPr marL="0" lvl="0" indent="0">
              <a:buNone/>
            </a:pPr>
            <a:endParaRPr lang="cs-CZ" sz="3600" b="1" i="1" dirty="0" smtClean="0"/>
          </a:p>
          <a:p>
            <a:r>
              <a:rPr lang="cs-CZ" sz="3600" b="1" i="1" dirty="0"/>
              <a:t>Led v mrazáku má nižší teplotu než 0 °</a:t>
            </a:r>
            <a:r>
              <a:rPr lang="cs-CZ" sz="3600" b="1" i="1" dirty="0" smtClean="0"/>
              <a:t>C.</a:t>
            </a:r>
          </a:p>
          <a:p>
            <a:r>
              <a:rPr lang="cs-CZ" sz="3600" b="1" i="1" dirty="0"/>
              <a:t>Vyndáme-li led z mrazáku, velmi rychle jeho teplota vzroste na 0 °C a led začne pomalu </a:t>
            </a:r>
            <a:r>
              <a:rPr lang="cs-CZ" sz="3600" b="1" i="1" dirty="0" smtClean="0"/>
              <a:t>roztávat.</a:t>
            </a:r>
          </a:p>
          <a:p>
            <a:endParaRPr lang="cs-CZ" sz="3600" b="1" i="1" dirty="0" smtClean="0"/>
          </a:p>
          <a:p>
            <a:pPr lvl="0"/>
            <a:r>
              <a:rPr lang="cs-CZ" sz="3600" b="1" i="1" dirty="0"/>
              <a:t>Pokud v této chvíli led osolíme, ocitne se tato slaná směs najednou vysoce nad teplotou tání/tuhnutí , která je v tu chvíli okolo -20 °C. </a:t>
            </a:r>
            <a:endParaRPr lang="cs-CZ" sz="3600" b="1" i="1" dirty="0" smtClean="0"/>
          </a:p>
          <a:p>
            <a:pPr lvl="0"/>
            <a:endParaRPr lang="cs-CZ" sz="3600" b="1" i="1" dirty="0" smtClean="0"/>
          </a:p>
          <a:p>
            <a:pPr lvl="0"/>
            <a:r>
              <a:rPr lang="cs-CZ" sz="3600" b="1" i="1" dirty="0"/>
              <a:t>Led proto začne prudce měnit své skupenství z pevného na kapalné. Na rozbourání krystalové struktury ledu je ovšem potřeba dodat velké množství energie. Tu si led vezme na úkor vnitřní energie vzniklé slané vody. </a:t>
            </a:r>
          </a:p>
          <a:p>
            <a:pPr lvl="0"/>
            <a:r>
              <a:rPr lang="cs-CZ" sz="3600" b="1" i="1" dirty="0"/>
              <a:t>Její teplota tak bude hluboko pod nulou. </a:t>
            </a:r>
          </a:p>
          <a:p>
            <a:pPr marL="0" indent="0">
              <a:buNone/>
            </a:pPr>
            <a:r>
              <a:rPr lang="cs-CZ" sz="3600" b="1" i="1" dirty="0"/>
              <a:t> </a:t>
            </a:r>
          </a:p>
          <a:p>
            <a:endParaRPr lang="cs-CZ" sz="3600" b="1" i="1" dirty="0"/>
          </a:p>
          <a:p>
            <a:pPr lvl="0"/>
            <a:endParaRPr lang="cs-CZ" dirty="0"/>
          </a:p>
          <a:p>
            <a:endParaRPr lang="cs-CZ" dirty="0"/>
          </a:p>
          <a:p>
            <a:pPr lvl="0"/>
            <a:endParaRPr lang="cs-CZ" dirty="0"/>
          </a:p>
          <a:p>
            <a:pPr marL="0" lv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3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i="1" dirty="0" smtClean="0"/>
              <a:t/>
            </a:r>
            <a:br>
              <a:rPr lang="cs-CZ" b="1" i="1" dirty="0" smtClean="0"/>
            </a:br>
            <a:r>
              <a:rPr lang="cs-CZ" b="1" dirty="0">
                <a:solidFill>
                  <a:schemeClr val="tx2"/>
                </a:solidFill>
              </a:rPr>
              <a:t>3</a:t>
            </a:r>
            <a:r>
              <a:rPr lang="cs-CZ" b="1" dirty="0" smtClean="0">
                <a:solidFill>
                  <a:schemeClr val="tx2"/>
                </a:solidFill>
              </a:rPr>
              <a:t>. Experimentální </a:t>
            </a:r>
            <a:r>
              <a:rPr lang="cs-CZ" b="1" dirty="0">
                <a:solidFill>
                  <a:schemeClr val="tx2"/>
                </a:solidFill>
              </a:rPr>
              <a:t>hádanka: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7043576" cy="36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06760" y="5301209"/>
            <a:ext cx="76816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000" b="1" dirty="0">
                <a:solidFill>
                  <a:srgbClr val="FF0000"/>
                </a:solidFill>
              </a:rPr>
              <a:t>Ve které vodě se rozpustí kostka </a:t>
            </a:r>
            <a:r>
              <a:rPr lang="cs-CZ" sz="3000" b="1" dirty="0" smtClean="0">
                <a:solidFill>
                  <a:srgbClr val="FF0000"/>
                </a:solidFill>
              </a:rPr>
              <a:t>ledu rychleji?</a:t>
            </a:r>
          </a:p>
          <a:p>
            <a:r>
              <a:rPr lang="cs-CZ" sz="3000" b="1" dirty="0" smtClean="0">
                <a:solidFill>
                  <a:srgbClr val="FF0000"/>
                </a:solidFill>
              </a:rPr>
              <a:t>Slané nebo sladké?</a:t>
            </a:r>
            <a:endParaRPr lang="cs-CZ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87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sz="4200" b="1" dirty="0" smtClean="0">
                <a:solidFill>
                  <a:schemeClr val="tx2"/>
                </a:solidFill>
              </a:rPr>
              <a:t/>
            </a:r>
            <a:br>
              <a:rPr lang="cs-CZ" sz="4200" b="1" dirty="0" smtClean="0">
                <a:solidFill>
                  <a:schemeClr val="tx2"/>
                </a:solidFill>
              </a:rPr>
            </a:br>
            <a:r>
              <a:rPr lang="cs-CZ" sz="4000" b="1" dirty="0" smtClean="0">
                <a:solidFill>
                  <a:schemeClr val="tx2"/>
                </a:solidFill>
              </a:rPr>
              <a:t>4</a:t>
            </a:r>
            <a:r>
              <a:rPr lang="cs-CZ" sz="4000" b="1" dirty="0">
                <a:solidFill>
                  <a:schemeClr val="tx2"/>
                </a:solidFill>
              </a:rPr>
              <a:t>. P</a:t>
            </a:r>
            <a:r>
              <a:rPr lang="cs-CZ" sz="4000" b="1" dirty="0" smtClean="0">
                <a:solidFill>
                  <a:schemeClr val="tx2"/>
                </a:solidFill>
              </a:rPr>
              <a:t>okus</a:t>
            </a:r>
            <a:r>
              <a:rPr lang="cs-CZ" sz="4000" b="1" dirty="0">
                <a:solidFill>
                  <a:schemeClr val="tx2"/>
                </a:solidFill>
              </a:rPr>
              <a:t>: Proč se v zimě </a:t>
            </a:r>
            <a:r>
              <a:rPr lang="cs-CZ" sz="4000" b="1" dirty="0" smtClean="0">
                <a:solidFill>
                  <a:schemeClr val="tx2"/>
                </a:solidFill>
              </a:rPr>
              <a:t>sypou chodníky</a:t>
            </a:r>
            <a:r>
              <a:rPr lang="cs-CZ" sz="4000" b="1" dirty="0">
                <a:solidFill>
                  <a:schemeClr val="tx2"/>
                </a:solidFill>
              </a:rPr>
              <a:t>?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cs-CZ" dirty="0"/>
              <a:t> 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55576" y="105273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/>
              <a:t>                Kancelářské sponky jezdí po ledové hoře dolů.</a:t>
            </a:r>
            <a:endParaRPr lang="cs-CZ" sz="2000" b="1" dirty="0"/>
          </a:p>
        </p:txBody>
      </p:sp>
      <p:pic>
        <p:nvPicPr>
          <p:cNvPr id="7170" name="Picture 2" descr="C:\Users\Věra\Pictures\2021-02-05\jezdící le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1" r="1911" b="15445"/>
          <a:stretch/>
        </p:blipFill>
        <p:spPr bwMode="auto">
          <a:xfrm>
            <a:off x="611560" y="1734524"/>
            <a:ext cx="7858002" cy="462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33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800" b="1" dirty="0" smtClean="0">
                <a:solidFill>
                  <a:schemeClr val="tx2"/>
                </a:solidFill>
              </a:rPr>
              <a:t>                                  </a:t>
            </a:r>
            <a:r>
              <a:rPr lang="cs-CZ" sz="3800" b="1" dirty="0" smtClean="0">
                <a:solidFill>
                  <a:srgbClr val="FF0000"/>
                </a:solidFill>
              </a:rPr>
              <a:t>Výsledky pokusu:</a:t>
            </a:r>
            <a:endParaRPr lang="cs-CZ" sz="3800" b="1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4355976" y="1268760"/>
            <a:ext cx="4330824" cy="4857403"/>
          </a:xfrm>
        </p:spPr>
        <p:txBody>
          <a:bodyPr>
            <a:normAutofit fontScale="62500" lnSpcReduction="20000"/>
          </a:bodyPr>
          <a:lstStyle/>
          <a:p>
            <a:r>
              <a:rPr lang="cs-CZ" sz="3600" b="1" dirty="0" smtClean="0">
                <a:solidFill>
                  <a:srgbClr val="FF0000"/>
                </a:solidFill>
              </a:rPr>
              <a:t>Posolený led proti </a:t>
            </a:r>
            <a:r>
              <a:rPr lang="cs-CZ" sz="3600" b="1" dirty="0">
                <a:solidFill>
                  <a:srgbClr val="FF0000"/>
                </a:solidFill>
              </a:rPr>
              <a:t>sklouznutí nestačí</a:t>
            </a:r>
            <a:r>
              <a:rPr lang="cs-CZ" sz="3600" b="1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cs-CZ" sz="3600" b="1" dirty="0" smtClean="0"/>
              <a:t> </a:t>
            </a:r>
            <a:endParaRPr lang="cs-CZ" sz="3600" b="1" dirty="0"/>
          </a:p>
          <a:p>
            <a:r>
              <a:rPr lang="cs-CZ" sz="3600" b="1" dirty="0" smtClean="0">
                <a:solidFill>
                  <a:srgbClr val="FF0000"/>
                </a:solidFill>
              </a:rPr>
              <a:t>Nám ještě pomohl mletý pepř.</a:t>
            </a:r>
          </a:p>
          <a:p>
            <a:endParaRPr lang="cs-CZ" sz="3600" b="1" dirty="0">
              <a:solidFill>
                <a:srgbClr val="FF0000"/>
              </a:solidFill>
            </a:endParaRPr>
          </a:p>
          <a:p>
            <a:r>
              <a:rPr lang="cs-CZ" sz="3600" b="1" dirty="0" smtClean="0">
                <a:solidFill>
                  <a:srgbClr val="FF0000"/>
                </a:solidFill>
              </a:rPr>
              <a:t>V</a:t>
            </a:r>
            <a:r>
              <a:rPr lang="cs-CZ" sz="3600" b="1" dirty="0">
                <a:solidFill>
                  <a:srgbClr val="FF0000"/>
                </a:solidFill>
              </a:rPr>
              <a:t> praxi led ještě sypeme pískem. </a:t>
            </a:r>
            <a:r>
              <a:rPr lang="cs-CZ" sz="3600" b="1" dirty="0" smtClean="0">
                <a:solidFill>
                  <a:srgbClr val="FF0000"/>
                </a:solidFill>
              </a:rPr>
              <a:t>přímo </a:t>
            </a:r>
            <a:r>
              <a:rPr lang="cs-CZ" sz="3600" b="1" dirty="0">
                <a:solidFill>
                  <a:srgbClr val="FF0000"/>
                </a:solidFill>
              </a:rPr>
              <a:t>z mlýnku</a:t>
            </a:r>
            <a:r>
              <a:rPr lang="cs-CZ" sz="3600" b="1" dirty="0" smtClean="0">
                <a:solidFill>
                  <a:srgbClr val="FF0000"/>
                </a:solidFill>
              </a:rPr>
              <a:t>.</a:t>
            </a:r>
          </a:p>
          <a:p>
            <a:endParaRPr lang="cs-CZ" sz="3600" b="1" dirty="0"/>
          </a:p>
          <a:p>
            <a:r>
              <a:rPr lang="cs-CZ" sz="3600" b="1" dirty="0" smtClean="0"/>
              <a:t>Zase to prověříme pomocí kancelářských  sponek. </a:t>
            </a:r>
          </a:p>
          <a:p>
            <a:pPr marL="0" indent="0">
              <a:buNone/>
            </a:pPr>
            <a:endParaRPr lang="cs-CZ" sz="3600" b="1" dirty="0" smtClean="0"/>
          </a:p>
          <a:p>
            <a:r>
              <a:rPr lang="cs-CZ" sz="3600" b="1" dirty="0" smtClean="0"/>
              <a:t>Ty </a:t>
            </a:r>
            <a:r>
              <a:rPr lang="cs-CZ" sz="3600" b="1" dirty="0"/>
              <a:t>teď po povrchu naší ledové hory nekloužou.</a:t>
            </a:r>
          </a:p>
          <a:p>
            <a:pPr marL="0" indent="0">
              <a:buNone/>
            </a:pPr>
            <a:r>
              <a:rPr lang="cs-CZ" sz="3600" b="1" dirty="0"/>
              <a:t> </a:t>
            </a:r>
          </a:p>
          <a:p>
            <a:endParaRPr lang="cs-CZ" dirty="0"/>
          </a:p>
        </p:txBody>
      </p:sp>
      <p:pic>
        <p:nvPicPr>
          <p:cNvPr id="9218" name="Picture 2" descr="C:\Users\Věra\Pictures\2021-02-05\jezdící led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0" r="8259"/>
          <a:stretch/>
        </p:blipFill>
        <p:spPr bwMode="auto">
          <a:xfrm>
            <a:off x="207629" y="260648"/>
            <a:ext cx="3838927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0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000" b="1" i="1" dirty="0" smtClean="0"/>
              <a:t>Fyzikální vysvětlení:</a:t>
            </a:r>
            <a:endParaRPr lang="cs-CZ" sz="3000" b="1" i="1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b="1" i="1" dirty="0"/>
              <a:t>Když se pohybuje jedno těleso po podložce (kancelářská sponka – led), vzniká síla, kterou nazýváme třecí síla – tření. </a:t>
            </a:r>
            <a:endParaRPr lang="cs-CZ" sz="2000" b="1" i="1" dirty="0" smtClean="0"/>
          </a:p>
          <a:p>
            <a:endParaRPr lang="cs-CZ" sz="2000" b="1" i="1" dirty="0" smtClean="0"/>
          </a:p>
          <a:p>
            <a:r>
              <a:rPr lang="cs-CZ" sz="2000" b="1" i="1" dirty="0" smtClean="0"/>
              <a:t>Tato </a:t>
            </a:r>
            <a:r>
              <a:rPr lang="cs-CZ" sz="2000" b="1" i="1" dirty="0"/>
              <a:t>síla působí proti pohybu tělesa. </a:t>
            </a:r>
            <a:endParaRPr lang="cs-CZ" sz="2000" b="1" i="1" dirty="0" smtClean="0"/>
          </a:p>
          <a:p>
            <a:endParaRPr lang="cs-CZ" sz="2000" b="1" i="1" dirty="0" smtClean="0"/>
          </a:p>
          <a:p>
            <a:r>
              <a:rPr lang="cs-CZ" sz="2000" b="1" i="1" dirty="0" smtClean="0"/>
              <a:t>Její </a:t>
            </a:r>
            <a:r>
              <a:rPr lang="cs-CZ" sz="2000" b="1" i="1" dirty="0"/>
              <a:t>velikost závisí na drsnosti podložky. Když je led hladký, třecí síla je malá a kancelářská sponka jede po ledovém kopci dolů snadno. </a:t>
            </a:r>
            <a:endParaRPr lang="cs-CZ" sz="2000" b="1" i="1" dirty="0" smtClean="0"/>
          </a:p>
          <a:p>
            <a:endParaRPr lang="cs-CZ" sz="2000" b="1" i="1" dirty="0" smtClean="0"/>
          </a:p>
          <a:p>
            <a:r>
              <a:rPr lang="cs-CZ" sz="2000" b="1" i="1" dirty="0" smtClean="0"/>
              <a:t>Posypeme-li </a:t>
            </a:r>
            <a:r>
              <a:rPr lang="cs-CZ" sz="2000" b="1" i="1" dirty="0"/>
              <a:t>led mletým pepřem, zdrsníme podložku, třecí síla se zvětší a zabrzdí pohyb kancelářské sponky dolů z ledového kopce.</a:t>
            </a:r>
            <a:endParaRPr lang="cs-CZ" sz="2000" b="1" dirty="0"/>
          </a:p>
          <a:p>
            <a:pPr marL="0" indent="0">
              <a:buNone/>
            </a:pPr>
            <a:r>
              <a:rPr lang="cs-CZ" sz="2000" b="1" i="1" dirty="0"/>
              <a:t> </a:t>
            </a:r>
            <a:endParaRPr lang="cs-CZ" sz="20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174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cs-CZ" sz="3800" b="1" dirty="0" smtClean="0">
                <a:solidFill>
                  <a:srgbClr val="FF0000"/>
                </a:solidFill>
              </a:rPr>
              <a:t>Výsledky 3. experimentální hádanky:</a:t>
            </a:r>
            <a:endParaRPr lang="cs-CZ" sz="3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.</a:t>
            </a:r>
            <a:endParaRPr lang="cs-CZ" dirty="0"/>
          </a:p>
          <a:p>
            <a:r>
              <a:rPr lang="cs-CZ" b="1" dirty="0">
                <a:solidFill>
                  <a:srgbClr val="FF0000"/>
                </a:solidFill>
              </a:rPr>
              <a:t>Ledové kry tak tají v mořském oceánu pomaleji než na sladkovodních jezerech.</a:t>
            </a: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 </a:t>
            </a:r>
          </a:p>
          <a:p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4572000" y="1628800"/>
            <a:ext cx="4330824" cy="4565104"/>
          </a:xfrm>
        </p:spPr>
        <p:txBody>
          <a:bodyPr>
            <a:normAutofit fontScale="47500" lnSpcReduction="20000"/>
          </a:bodyPr>
          <a:lstStyle/>
          <a:p>
            <a:r>
              <a:rPr lang="cs-CZ" sz="5500" b="1" dirty="0" smtClean="0"/>
              <a:t>Ve sladké vodě už led není.</a:t>
            </a:r>
          </a:p>
          <a:p>
            <a:r>
              <a:rPr lang="cs-CZ" sz="5500" b="1" dirty="0" smtClean="0"/>
              <a:t>Ve slané vodě je kousek ledu.</a:t>
            </a:r>
            <a:endParaRPr lang="cs-CZ" sz="5500" b="1" dirty="0"/>
          </a:p>
          <a:p>
            <a:endParaRPr lang="cs-CZ" sz="5500" b="1" dirty="0"/>
          </a:p>
          <a:p>
            <a:r>
              <a:rPr lang="cs-CZ" sz="5500" b="1" dirty="0">
                <a:solidFill>
                  <a:srgbClr val="C00000"/>
                </a:solidFill>
              </a:rPr>
              <a:t>To znamená, že ve slané vodě taje led pomaleji</a:t>
            </a:r>
            <a:r>
              <a:rPr lang="cs-CZ" sz="5500" b="1" dirty="0" smtClean="0">
                <a:solidFill>
                  <a:srgbClr val="C00000"/>
                </a:solidFill>
              </a:rPr>
              <a:t>.</a:t>
            </a:r>
            <a:endParaRPr lang="cs-CZ" sz="5500" dirty="0" smtClean="0"/>
          </a:p>
          <a:p>
            <a:endParaRPr lang="cs-CZ" sz="5500" dirty="0"/>
          </a:p>
          <a:p>
            <a:r>
              <a:rPr lang="cs-CZ" sz="5500" b="1" dirty="0">
                <a:solidFill>
                  <a:srgbClr val="FF0000"/>
                </a:solidFill>
              </a:rPr>
              <a:t>Ledové kry tak tají v mořském oceánu pomaleji než na sladkovodních jezerech.</a:t>
            </a:r>
            <a:endParaRPr lang="cs-CZ" sz="55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5500" b="1" dirty="0">
                <a:solidFill>
                  <a:srgbClr val="FF0000"/>
                </a:solidFill>
              </a:rPr>
              <a:t> </a:t>
            </a:r>
          </a:p>
          <a:p>
            <a:endParaRPr lang="cs-CZ" sz="5500" dirty="0"/>
          </a:p>
        </p:txBody>
      </p:sp>
      <p:pic>
        <p:nvPicPr>
          <p:cNvPr id="1026" name="Picture 2" descr="C:\Users\Věra\Pictures\2021-02-16\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1657" r="19167" b="7770"/>
          <a:stretch/>
        </p:blipFill>
        <p:spPr bwMode="auto">
          <a:xfrm>
            <a:off x="274688" y="1628800"/>
            <a:ext cx="4196703" cy="411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6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11560" y="-171400"/>
            <a:ext cx="8229600" cy="1143000"/>
          </a:xfrm>
        </p:spPr>
        <p:txBody>
          <a:bodyPr>
            <a:normAutofit/>
          </a:bodyPr>
          <a:lstStyle/>
          <a:p>
            <a:r>
              <a:rPr lang="cs-CZ" sz="3000" b="1" i="1" dirty="0" smtClean="0"/>
              <a:t>Fyzikální vysvětlení</a:t>
            </a:r>
            <a:endParaRPr lang="cs-CZ" sz="3000" b="1" i="1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95536" y="764704"/>
            <a:ext cx="8291264" cy="4929411"/>
          </a:xfrm>
        </p:spPr>
        <p:txBody>
          <a:bodyPr>
            <a:noAutofit/>
          </a:bodyPr>
          <a:lstStyle/>
          <a:p>
            <a:r>
              <a:rPr lang="cs-CZ" sz="2000" b="1" i="1" dirty="0"/>
              <a:t>Při vložení ledu do vody o vyšší teplotě než je jeho teplota tání, začne led měnit své skupenství – taje na vodu. Probíhá tepelná výměna mezi vodou a vloženým ledem. Molekuly vody narážejí na povrch ledu, předávají mu část své vnitřní energie – do okolní vody se uvolňuje voda z ledu</a:t>
            </a:r>
            <a:r>
              <a:rPr lang="cs-CZ" sz="2000" b="1" i="1" dirty="0" smtClean="0"/>
              <a:t>.</a:t>
            </a:r>
            <a:endParaRPr lang="cs-CZ" sz="2000" b="1" dirty="0"/>
          </a:p>
          <a:p>
            <a:r>
              <a:rPr lang="cs-CZ" sz="2000" b="1" i="1" dirty="0"/>
              <a:t>Pod kostkou ledu, která je ve slané vodě, se voda vzniklá z ledu drží u hladiny vody ve sklenici. Voda vzniklá z ledu má stejnou teplotu jako tající led 0</a:t>
            </a:r>
            <a:r>
              <a:rPr lang="cs-CZ" sz="2000" b="1" i="1" baseline="30000" dirty="0"/>
              <a:t>o</a:t>
            </a:r>
            <a:r>
              <a:rPr lang="cs-CZ" sz="2000" b="1" i="1" dirty="0"/>
              <a:t>C, ale protože má menší hustotu než okolní slaná voda, drží se u hladiny vody ve sklenici. Led tak obklopuje voda s nižší teplotou (0</a:t>
            </a:r>
            <a:r>
              <a:rPr lang="cs-CZ" sz="2000" b="1" i="1" baseline="30000" dirty="0"/>
              <a:t>o</a:t>
            </a:r>
            <a:r>
              <a:rPr lang="cs-CZ" sz="2000" b="1" i="1" dirty="0"/>
              <a:t>C) než je teplota vody napuštěné do sklenice (z vodovodu to bývá asi 20</a:t>
            </a:r>
            <a:r>
              <a:rPr lang="cs-CZ" sz="2000" b="1" i="1" baseline="30000" dirty="0"/>
              <a:t>o</a:t>
            </a:r>
            <a:r>
              <a:rPr lang="cs-CZ" sz="2000" b="1" i="1" dirty="0"/>
              <a:t>C) – to zamezí dalšímu rychlejšímu odtávání ledu</a:t>
            </a:r>
            <a:r>
              <a:rPr lang="cs-CZ" sz="2000" b="1" i="1" dirty="0" smtClean="0"/>
              <a:t>.</a:t>
            </a:r>
            <a:endParaRPr lang="cs-CZ" sz="2000" b="1" dirty="0"/>
          </a:p>
          <a:p>
            <a:r>
              <a:rPr lang="cs-CZ" sz="2000" b="1" i="1" dirty="0"/>
              <a:t>Ve vodě bez soli, se však voda vzniklá roztátého ledu, díky své podobné hustotě, jakou má hustota okolní vody, nezdržuje v přímém okolí ledové kostky. Díky difúzi se voda ve sklenici promíchává. Do blízkosti ledové kostky se dostává voda o vyšší teplotě než v případě slaného roztoku. To způsobuje také rychlejší tepelnou výměnu, a tím také rychlejší odtávání ledu ve sklenici s neosolenou vodou než ledu ve slaném </a:t>
            </a:r>
            <a:r>
              <a:rPr lang="cs-CZ" sz="2000" b="1" i="1" dirty="0" smtClean="0"/>
              <a:t>roztoku.</a:t>
            </a:r>
          </a:p>
          <a:p>
            <a:r>
              <a:rPr lang="cs-CZ" sz="2000" b="1" i="1" dirty="0" smtClean="0"/>
              <a:t>To </a:t>
            </a:r>
            <a:r>
              <a:rPr lang="cs-CZ" sz="2000" b="1" i="1" dirty="0"/>
              <a:t>znamená, že led taje ve slané vodě pomaleji než ve sladké, protože podle Archimedova zákona plove na hladině obklopený chladnější vodou.</a:t>
            </a:r>
            <a:endParaRPr lang="cs-CZ" sz="2000" b="1" dirty="0"/>
          </a:p>
          <a:p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34054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solidFill>
                  <a:srgbClr val="0070C0"/>
                </a:solidFill>
              </a:rPr>
              <a:t>...</a:t>
            </a:r>
            <a:r>
              <a:rPr lang="cs-CZ" sz="3300" b="1" dirty="0">
                <a:solidFill>
                  <a:srgbClr val="0070C0"/>
                </a:solidFill>
              </a:rPr>
              <a:t>první vločka, druhá, třetí, jak vypadá zima, děti...</a:t>
            </a:r>
            <a:r>
              <a:rPr lang="cs-CZ" dirty="0">
                <a:solidFill>
                  <a:srgbClr val="0070C0"/>
                </a:solidFill>
              </a:rPr>
              <a:t/>
            </a:r>
            <a:br>
              <a:rPr lang="cs-CZ" dirty="0">
                <a:solidFill>
                  <a:srgbClr val="0070C0"/>
                </a:solidFill>
              </a:rPr>
            </a:b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První vločka, druhá, třetí</a:t>
            </a:r>
            <a:r>
              <a:rPr lang="cs-CZ" dirty="0"/>
              <a:t> </a:t>
            </a:r>
            <a:r>
              <a:rPr lang="cs-CZ" dirty="0" smtClean="0"/>
              <a:t>      </a:t>
            </a:r>
            <a:r>
              <a:rPr lang="cs-CZ" sz="2000" i="1" dirty="0" smtClean="0"/>
              <a:t>(</a:t>
            </a:r>
            <a:r>
              <a:rPr lang="cs-CZ" sz="2000" i="1" dirty="0"/>
              <a:t>počítání na rukou)</a:t>
            </a:r>
            <a:br>
              <a:rPr lang="cs-CZ" sz="2000" i="1" dirty="0"/>
            </a:br>
            <a:r>
              <a:rPr lang="cs-CZ" b="1" dirty="0"/>
              <a:t>z nebe na zem právě letí.</a:t>
            </a:r>
            <a:r>
              <a:rPr lang="cs-CZ" dirty="0"/>
              <a:t> </a:t>
            </a:r>
            <a:r>
              <a:rPr lang="cs-CZ" dirty="0" smtClean="0"/>
              <a:t>      </a:t>
            </a:r>
            <a:r>
              <a:rPr lang="cs-CZ" sz="2000" i="1" dirty="0" smtClean="0"/>
              <a:t>(</a:t>
            </a:r>
            <a:r>
              <a:rPr lang="cs-CZ" sz="2000" i="1" dirty="0"/>
              <a:t>ruce napodobují padající sníh)</a:t>
            </a:r>
            <a:r>
              <a:rPr lang="cs-CZ" dirty="0"/>
              <a:t/>
            </a:r>
            <a:br>
              <a:rPr lang="cs-CZ" dirty="0"/>
            </a:br>
            <a:r>
              <a:rPr lang="cs-CZ" b="1" dirty="0"/>
              <a:t>Jedna vedle druhé sedá</a:t>
            </a:r>
            <a:r>
              <a:rPr lang="cs-CZ" dirty="0"/>
              <a:t>, </a:t>
            </a:r>
            <a:r>
              <a:rPr lang="cs-CZ" dirty="0" smtClean="0"/>
              <a:t>	   </a:t>
            </a:r>
            <a:r>
              <a:rPr lang="cs-CZ" sz="2000" i="1" dirty="0" smtClean="0"/>
              <a:t>(</a:t>
            </a:r>
            <a:r>
              <a:rPr lang="cs-CZ" sz="2000" i="1" dirty="0"/>
              <a:t>dřep)</a:t>
            </a:r>
            <a:br>
              <a:rPr lang="cs-CZ" sz="2000" i="1" dirty="0"/>
            </a:br>
            <a:r>
              <a:rPr lang="cs-CZ" b="1" dirty="0"/>
              <a:t>volné místo ještě hledá.</a:t>
            </a:r>
            <a:r>
              <a:rPr lang="cs-CZ" dirty="0"/>
              <a:t> </a:t>
            </a:r>
            <a:r>
              <a:rPr lang="cs-CZ" dirty="0" smtClean="0"/>
              <a:t>        </a:t>
            </a:r>
            <a:r>
              <a:rPr lang="cs-CZ" sz="2000" i="1" dirty="0" smtClean="0"/>
              <a:t>(</a:t>
            </a:r>
            <a:r>
              <a:rPr lang="cs-CZ" sz="2000" i="1" dirty="0"/>
              <a:t>otáčení hlavou)</a:t>
            </a:r>
            <a:br>
              <a:rPr lang="cs-CZ" sz="2000" i="1" dirty="0"/>
            </a:br>
            <a:r>
              <a:rPr lang="cs-CZ" b="1" dirty="0"/>
              <a:t>Na strom, střechu, silnici</a:t>
            </a:r>
            <a:r>
              <a:rPr lang="cs-CZ" dirty="0"/>
              <a:t> </a:t>
            </a:r>
            <a:r>
              <a:rPr lang="cs-CZ" dirty="0" smtClean="0"/>
              <a:t>       </a:t>
            </a:r>
            <a:r>
              <a:rPr lang="cs-CZ" sz="2000" i="1" dirty="0" smtClean="0"/>
              <a:t>(</a:t>
            </a:r>
            <a:r>
              <a:rPr lang="cs-CZ" sz="2000" i="1" dirty="0"/>
              <a:t>vztyk)</a:t>
            </a:r>
            <a:br>
              <a:rPr lang="cs-CZ" sz="2000" i="1" dirty="0"/>
            </a:br>
            <a:r>
              <a:rPr lang="cs-CZ" b="1" dirty="0"/>
              <a:t>udělají čepici.</a:t>
            </a:r>
            <a:r>
              <a:rPr lang="cs-CZ" dirty="0"/>
              <a:t> </a:t>
            </a:r>
            <a:r>
              <a:rPr lang="cs-CZ" dirty="0" smtClean="0"/>
              <a:t>                           </a:t>
            </a:r>
            <a:r>
              <a:rPr lang="cs-CZ" sz="2000" i="1" dirty="0" smtClean="0"/>
              <a:t>(</a:t>
            </a:r>
            <a:r>
              <a:rPr lang="cs-CZ" sz="2000" i="1" dirty="0"/>
              <a:t>rukama dělat střechu)</a:t>
            </a:r>
            <a:br>
              <a:rPr lang="cs-CZ" sz="2000" i="1" dirty="0"/>
            </a:br>
            <a:endParaRPr lang="cs-CZ" sz="2000" i="1" dirty="0" smtClean="0"/>
          </a:p>
          <a:p>
            <a:pPr marL="0" indent="0">
              <a:buNone/>
            </a:pPr>
            <a:endParaRPr lang="cs-CZ" sz="2000" i="1" dirty="0"/>
          </a:p>
          <a:p>
            <a:pPr marL="0" indent="0">
              <a:buNone/>
            </a:pPr>
            <a:r>
              <a:rPr lang="cs-CZ" dirty="0"/>
              <a:t/>
            </a:r>
            <a:br>
              <a:rPr lang="cs-CZ" dirty="0"/>
            </a:br>
            <a:r>
              <a:rPr lang="cs-CZ" sz="1100" dirty="0"/>
              <a:t>Zdroj: </a:t>
            </a:r>
            <a:r>
              <a:rPr lang="cs-CZ" sz="1100" dirty="0">
                <a:hlinkClick r:id="rId2"/>
              </a:rPr>
              <a:t>https://www.predskolaci.cz/chumelenice-prvni-vlocka-druha-treti/9235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163891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143000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rgbClr val="FF0000"/>
                </a:solidFill>
              </a:rPr>
              <a:t>Výsledky </a:t>
            </a:r>
            <a:r>
              <a:rPr lang="cs-CZ" b="1" dirty="0">
                <a:solidFill>
                  <a:srgbClr val="FF0000"/>
                </a:solidFill>
              </a:rPr>
              <a:t>1</a:t>
            </a:r>
            <a:r>
              <a:rPr lang="cs-CZ" b="1" smtClean="0">
                <a:solidFill>
                  <a:srgbClr val="FF0000"/>
                </a:solidFill>
              </a:rPr>
              <a:t>. </a:t>
            </a:r>
            <a:r>
              <a:rPr lang="cs-CZ" b="1" dirty="0" smtClean="0">
                <a:solidFill>
                  <a:srgbClr val="FF0000"/>
                </a:solidFill>
              </a:rPr>
              <a:t>pokusu: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14621" y="1042257"/>
            <a:ext cx="8208912" cy="5544616"/>
          </a:xfrm>
        </p:spPr>
        <p:txBody>
          <a:bodyPr>
            <a:normAutofit lnSpcReduction="10000"/>
          </a:bodyPr>
          <a:lstStyle/>
          <a:p>
            <a:r>
              <a:rPr lang="cs-CZ" sz="2400" b="1" dirty="0"/>
              <a:t>Led při pokojové </a:t>
            </a:r>
            <a:r>
              <a:rPr lang="cs-CZ" sz="2400" b="1" dirty="0" smtClean="0"/>
              <a:t>teplotě </a:t>
            </a:r>
            <a:r>
              <a:rPr lang="cs-CZ" sz="2400" b="1" dirty="0"/>
              <a:t>dobře taje. (V sáčku je voda a kousek ledu.)</a:t>
            </a:r>
          </a:p>
          <a:p>
            <a:pPr marL="0" indent="0">
              <a:buNone/>
            </a:pPr>
            <a:endParaRPr lang="cs-CZ" sz="2400" b="1" dirty="0"/>
          </a:p>
          <a:p>
            <a:r>
              <a:rPr lang="cs-CZ" sz="2400" b="1" dirty="0" smtClean="0"/>
              <a:t>Velikost ledu </a:t>
            </a:r>
            <a:r>
              <a:rPr lang="cs-CZ" sz="2400" b="1" dirty="0"/>
              <a:t>v </a:t>
            </a:r>
            <a:r>
              <a:rPr lang="cs-CZ" sz="2400" b="1" dirty="0" smtClean="0"/>
              <a:t>kožichu se </a:t>
            </a:r>
            <a:r>
              <a:rPr lang="cs-CZ" sz="2400" b="1" dirty="0"/>
              <a:t>téměř </a:t>
            </a:r>
            <a:r>
              <a:rPr lang="cs-CZ" sz="2400" b="1" dirty="0" smtClean="0"/>
              <a:t>nezměnila. </a:t>
            </a:r>
          </a:p>
          <a:p>
            <a:pPr marL="0" indent="0">
              <a:buNone/>
            </a:pPr>
            <a:endParaRPr lang="cs-CZ" sz="2400" b="1" dirty="0" smtClean="0"/>
          </a:p>
          <a:p>
            <a:pPr marL="0" indent="0">
              <a:buNone/>
            </a:pPr>
            <a:endParaRPr lang="cs-CZ" sz="2400" b="1" dirty="0"/>
          </a:p>
          <a:p>
            <a:pPr marL="0" indent="0">
              <a:buNone/>
            </a:pPr>
            <a:endParaRPr lang="cs-CZ" sz="2400" b="1" dirty="0" smtClean="0"/>
          </a:p>
          <a:p>
            <a:pPr marL="0" indent="0">
              <a:buNone/>
            </a:pPr>
            <a:endParaRPr lang="cs-CZ" sz="2400" b="1" dirty="0"/>
          </a:p>
          <a:p>
            <a:pPr marL="0" indent="0">
              <a:buNone/>
            </a:pPr>
            <a:endParaRPr lang="cs-CZ" sz="2400" b="1" dirty="0" smtClean="0"/>
          </a:p>
          <a:p>
            <a:pPr marL="0" indent="0">
              <a:buNone/>
            </a:pPr>
            <a:endParaRPr lang="cs-CZ" sz="2400" b="1" dirty="0"/>
          </a:p>
          <a:p>
            <a:pPr marL="0" indent="0">
              <a:buNone/>
            </a:pPr>
            <a:endParaRPr lang="cs-CZ" sz="2400" b="1" dirty="0"/>
          </a:p>
          <a:p>
            <a:r>
              <a:rPr lang="cs-CZ" sz="2400" b="1" dirty="0" smtClean="0">
                <a:solidFill>
                  <a:srgbClr val="C00000"/>
                </a:solidFill>
              </a:rPr>
              <a:t>To </a:t>
            </a:r>
            <a:r>
              <a:rPr lang="cs-CZ" sz="2400" b="1" dirty="0">
                <a:solidFill>
                  <a:srgbClr val="C00000"/>
                </a:solidFill>
              </a:rPr>
              <a:t>znamená, že kožich nehřeje. Kožich uchovává teplotu. </a:t>
            </a:r>
            <a:endParaRPr lang="cs-CZ" sz="2400" b="1" dirty="0" smtClean="0">
              <a:solidFill>
                <a:srgbClr val="C00000"/>
              </a:solidFill>
            </a:endParaRPr>
          </a:p>
          <a:p>
            <a:r>
              <a:rPr lang="cs-CZ" sz="2400" b="1" dirty="0" smtClean="0">
                <a:solidFill>
                  <a:srgbClr val="C00000"/>
                </a:solidFill>
              </a:rPr>
              <a:t>My </a:t>
            </a:r>
            <a:r>
              <a:rPr lang="cs-CZ" sz="2400" b="1" dirty="0">
                <a:solidFill>
                  <a:srgbClr val="C00000"/>
                </a:solidFill>
              </a:rPr>
              <a:t>říkáme, že kožich  je tepelný izolant</a:t>
            </a:r>
            <a:r>
              <a:rPr lang="cs-CZ" sz="2400" b="1" dirty="0" smtClean="0">
                <a:solidFill>
                  <a:srgbClr val="C00000"/>
                </a:solidFill>
              </a:rPr>
              <a:t>.</a:t>
            </a:r>
          </a:p>
          <a:p>
            <a:endParaRPr lang="cs-CZ" sz="2400" b="1" dirty="0">
              <a:solidFill>
                <a:srgbClr val="C00000"/>
              </a:solidFill>
            </a:endParaRPr>
          </a:p>
          <a:p>
            <a:endParaRPr lang="cs-CZ" sz="2400" dirty="0">
              <a:solidFill>
                <a:srgbClr val="C00000"/>
              </a:solidFill>
            </a:endParaRPr>
          </a:p>
        </p:txBody>
      </p:sp>
      <p:pic>
        <p:nvPicPr>
          <p:cNvPr id="6" name="Obrázek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6" t="17826" r="26777" b="33061"/>
          <a:stretch/>
        </p:blipFill>
        <p:spPr bwMode="auto">
          <a:xfrm>
            <a:off x="2026568" y="2564904"/>
            <a:ext cx="4985018" cy="24993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126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000" b="1" i="1" dirty="0" smtClean="0"/>
              <a:t>Fyzikální vysvětlení</a:t>
            </a:r>
            <a:endParaRPr lang="cs-CZ" sz="3000" b="1" i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b="1" i="1" dirty="0"/>
              <a:t>Kožich je velmi dobrý tepelný izolant. Zabraňuje tepelné výměně mezi vnitřkem kožichu a okolním prostředím. Proto se teplota uvnitř kožichu téměř nemění</a:t>
            </a:r>
            <a:r>
              <a:rPr lang="cs-CZ" sz="2000" b="1" i="1" dirty="0" smtClean="0"/>
              <a:t>.</a:t>
            </a:r>
          </a:p>
          <a:p>
            <a:endParaRPr lang="cs-CZ" sz="2000" b="1" dirty="0"/>
          </a:p>
          <a:p>
            <a:r>
              <a:rPr lang="cs-CZ" sz="2000" b="1" i="1" dirty="0" smtClean="0"/>
              <a:t>Kožich nehřeje, jen udržuje teplotu.</a:t>
            </a:r>
            <a:endParaRPr lang="cs-CZ" sz="2000" b="1" dirty="0"/>
          </a:p>
          <a:p>
            <a:endParaRPr lang="cs-CZ" sz="2500" b="1" dirty="0"/>
          </a:p>
        </p:txBody>
      </p:sp>
    </p:spTree>
    <p:extLst>
      <p:ext uri="{BB962C8B-B14F-4D97-AF65-F5344CB8AC3E}">
        <p14:creationId xmlns:p14="http://schemas.microsoft.com/office/powerpoint/2010/main" val="31087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tx2"/>
                </a:solidFill>
              </a:rPr>
              <a:t>A něco navíc: </a:t>
            </a:r>
            <a:r>
              <a:rPr lang="cs-CZ" b="1" dirty="0" err="1">
                <a:solidFill>
                  <a:schemeClr val="tx2"/>
                </a:solidFill>
              </a:rPr>
              <a:t>Vírníček</a:t>
            </a:r>
            <a:r>
              <a:rPr lang="cs-CZ" b="1" dirty="0">
                <a:solidFill>
                  <a:schemeClr val="tx2"/>
                </a:solidFill>
              </a:rPr>
              <a:t> -  „Vločka</a:t>
            </a:r>
            <a:r>
              <a:rPr lang="cs-CZ" dirty="0">
                <a:solidFill>
                  <a:schemeClr val="tx2"/>
                </a:solidFill>
              </a:rPr>
              <a:t/>
            </a:r>
            <a:br>
              <a:rPr lang="cs-CZ" dirty="0">
                <a:solidFill>
                  <a:schemeClr val="tx2"/>
                </a:solidFill>
              </a:rPr>
            </a:b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rgbClr val="C00000"/>
                </a:solidFill>
              </a:rPr>
              <a:t>Vysvětlení: </a:t>
            </a:r>
            <a:endParaRPr lang="cs-CZ" dirty="0">
              <a:solidFill>
                <a:srgbClr val="C00000"/>
              </a:solidFill>
            </a:endParaRPr>
          </a:p>
          <a:p>
            <a:r>
              <a:rPr lang="cs-CZ" b="1" dirty="0">
                <a:solidFill>
                  <a:srgbClr val="C00000"/>
                </a:solidFill>
              </a:rPr>
              <a:t>Působením gravitační síly padá </a:t>
            </a:r>
            <a:r>
              <a:rPr lang="cs-CZ" b="1" dirty="0" err="1">
                <a:solidFill>
                  <a:srgbClr val="C00000"/>
                </a:solidFill>
              </a:rPr>
              <a:t>vírníček</a:t>
            </a:r>
            <a:r>
              <a:rPr lang="cs-CZ" b="1" dirty="0">
                <a:solidFill>
                  <a:srgbClr val="C00000"/>
                </a:solidFill>
              </a:rPr>
              <a:t>  dolů</a:t>
            </a:r>
            <a:r>
              <a:rPr lang="cs-CZ" b="1" dirty="0" smtClean="0">
                <a:solidFill>
                  <a:srgbClr val="C00000"/>
                </a:solidFill>
              </a:rPr>
              <a:t>.</a:t>
            </a:r>
          </a:p>
          <a:p>
            <a:endParaRPr lang="cs-CZ" b="1" dirty="0">
              <a:solidFill>
                <a:srgbClr val="C00000"/>
              </a:solidFill>
            </a:endParaRPr>
          </a:p>
          <a:p>
            <a:r>
              <a:rPr lang="cs-CZ" b="1" dirty="0" smtClean="0">
                <a:solidFill>
                  <a:srgbClr val="C00000"/>
                </a:solidFill>
              </a:rPr>
              <a:t>Přitom </a:t>
            </a:r>
            <a:r>
              <a:rPr lang="cs-CZ" b="1" dirty="0">
                <a:solidFill>
                  <a:srgbClr val="C00000"/>
                </a:solidFill>
              </a:rPr>
              <a:t>vzduch naráží na lopatky </a:t>
            </a:r>
            <a:r>
              <a:rPr lang="cs-CZ" b="1" dirty="0" err="1">
                <a:solidFill>
                  <a:srgbClr val="C00000"/>
                </a:solidFill>
              </a:rPr>
              <a:t>vírníka</a:t>
            </a:r>
            <a:r>
              <a:rPr lang="cs-CZ" b="1" dirty="0">
                <a:solidFill>
                  <a:srgbClr val="C00000"/>
                </a:solidFill>
              </a:rPr>
              <a:t> a roztáčí ho.</a:t>
            </a:r>
            <a:endParaRPr lang="cs-CZ" dirty="0">
              <a:solidFill>
                <a:srgbClr val="C00000"/>
              </a:solidFill>
            </a:endParaRPr>
          </a:p>
          <a:p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7"/>
            <a:ext cx="3168352" cy="278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61048"/>
            <a:ext cx="2755900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8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Písnička  „Přišla </a:t>
            </a:r>
            <a:r>
              <a:rPr lang="cs-CZ" b="1" dirty="0"/>
              <a:t>bílá </a:t>
            </a:r>
            <a:r>
              <a:rPr lang="cs-CZ" b="1" dirty="0" smtClean="0"/>
              <a:t>zima“</a:t>
            </a:r>
            <a:r>
              <a:rPr lang="cs-CZ" b="1" dirty="0"/>
              <a:t/>
            </a:r>
            <a:br>
              <a:rPr lang="cs-CZ" b="1" dirty="0"/>
            </a:br>
            <a:endParaRPr lang="cs-CZ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2134524"/>
            <a:ext cx="5573568" cy="4174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řišla bílá zi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1112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1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2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000" b="1" i="1" dirty="0" smtClean="0"/>
              <a:t>Zimní pokusy pro děti třídy 2. ... připravili učitelé ZŠ, Brno Novolíšeňská:</a:t>
            </a:r>
            <a:endParaRPr lang="cs-CZ" sz="3000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rmAutofit/>
          </a:bodyPr>
          <a:lstStyle/>
          <a:p>
            <a:r>
              <a:rPr lang="cs-CZ" sz="2800" i="1" dirty="0" smtClean="0"/>
              <a:t>RNDr. Věra </a:t>
            </a:r>
            <a:r>
              <a:rPr lang="cs-CZ" sz="2800" i="1" dirty="0" err="1" smtClean="0"/>
              <a:t>Pejčochová</a:t>
            </a:r>
            <a:endParaRPr lang="cs-CZ" sz="2800" i="1" dirty="0" smtClean="0"/>
          </a:p>
          <a:p>
            <a:r>
              <a:rPr lang="cs-CZ" sz="2800" i="1" dirty="0" smtClean="0"/>
              <a:t>Mgr. Barbora Krátká</a:t>
            </a:r>
          </a:p>
          <a:p>
            <a:r>
              <a:rPr lang="cs-CZ" sz="2800" i="1" dirty="0"/>
              <a:t>Bc. Svatopluk </a:t>
            </a:r>
            <a:r>
              <a:rPr lang="cs-CZ" sz="2800" i="1" dirty="0" smtClean="0"/>
              <a:t>Kolařík</a:t>
            </a:r>
            <a:endParaRPr lang="cs-CZ" sz="2800" i="1" dirty="0"/>
          </a:p>
          <a:p>
            <a:r>
              <a:rPr lang="cs-CZ" sz="2800" i="1" dirty="0" smtClean="0"/>
              <a:t>Zdeňka Pecinová</a:t>
            </a:r>
            <a:endParaRPr lang="cs-CZ" sz="2800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7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Jak vypadá sněhová vločka?</a:t>
            </a:r>
            <a:br>
              <a:rPr lang="cs-CZ" b="1" dirty="0" smtClean="0">
                <a:solidFill>
                  <a:schemeClr val="tx2"/>
                </a:solidFill>
              </a:rPr>
            </a:br>
            <a:r>
              <a:rPr lang="cs-CZ" b="1" dirty="0" smtClean="0">
                <a:solidFill>
                  <a:schemeClr val="tx2"/>
                </a:solidFill>
              </a:rPr>
              <a:t>Co to je?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8" name="Picture 4" descr="C:\Users\Věra\Documents\Rusko Tatjana\Zimní pokusy\vločka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2" b="7473"/>
          <a:stretch/>
        </p:blipFill>
        <p:spPr bwMode="auto">
          <a:xfrm>
            <a:off x="326028" y="1621971"/>
            <a:ext cx="8480507" cy="454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82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0070C0"/>
                </a:solidFill>
              </a:rPr>
              <a:t>Voda ve třech skupenstvích</a:t>
            </a:r>
            <a:endParaRPr lang="cs-CZ" sz="4000" b="1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268760"/>
            <a:ext cx="8733656" cy="48860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000" b="1" i="1" dirty="0" smtClean="0">
                <a:solidFill>
                  <a:srgbClr val="C00000"/>
                </a:solidFill>
              </a:rPr>
              <a:t> LED                     VODA                        PÁRA</a:t>
            </a:r>
            <a:endParaRPr lang="cs-CZ" sz="40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3000" b="1" i="1" dirty="0" smtClean="0"/>
              <a:t>pevná látka               kapalina                               plyn</a:t>
            </a:r>
            <a:endParaRPr lang="cs-CZ" sz="4000" b="1" dirty="0"/>
          </a:p>
          <a:p>
            <a:pPr marL="0" indent="0">
              <a:buNone/>
            </a:pPr>
            <a:r>
              <a:rPr lang="cs-CZ" b="1" i="1" dirty="0">
                <a:solidFill>
                  <a:srgbClr val="0070C0"/>
                </a:solidFill>
              </a:rPr>
              <a:t>O </a:t>
            </a:r>
            <a:r>
              <a:rPr lang="cs-CZ" b="1" i="1" baseline="30000" dirty="0" err="1">
                <a:solidFill>
                  <a:srgbClr val="0070C0"/>
                </a:solidFill>
              </a:rPr>
              <a:t>o</a:t>
            </a:r>
            <a:r>
              <a:rPr lang="cs-CZ" b="1" i="1" dirty="0" err="1">
                <a:solidFill>
                  <a:srgbClr val="0070C0"/>
                </a:solidFill>
              </a:rPr>
              <a:t>C</a:t>
            </a:r>
            <a:r>
              <a:rPr lang="cs-CZ" b="1" i="1" dirty="0">
                <a:solidFill>
                  <a:srgbClr val="0070C0"/>
                </a:solidFill>
              </a:rPr>
              <a:t> a méně           </a:t>
            </a:r>
            <a:r>
              <a:rPr lang="cs-CZ" b="1" i="1" dirty="0" smtClean="0">
                <a:solidFill>
                  <a:srgbClr val="0070C0"/>
                </a:solidFill>
              </a:rPr>
              <a:t>O </a:t>
            </a:r>
            <a:r>
              <a:rPr lang="cs-CZ" b="1" i="1" baseline="30000" dirty="0" err="1">
                <a:solidFill>
                  <a:srgbClr val="0070C0"/>
                </a:solidFill>
              </a:rPr>
              <a:t>o</a:t>
            </a:r>
            <a:r>
              <a:rPr lang="cs-CZ" b="1" i="1" dirty="0" err="1">
                <a:solidFill>
                  <a:srgbClr val="0070C0"/>
                </a:solidFill>
              </a:rPr>
              <a:t>C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smtClean="0">
                <a:solidFill>
                  <a:srgbClr val="0070C0"/>
                </a:solidFill>
              </a:rPr>
              <a:t>až </a:t>
            </a:r>
            <a:r>
              <a:rPr lang="cs-CZ" b="1" i="1" dirty="0">
                <a:solidFill>
                  <a:srgbClr val="0070C0"/>
                </a:solidFill>
              </a:rPr>
              <a:t>10O </a:t>
            </a:r>
            <a:r>
              <a:rPr lang="cs-CZ" b="1" i="1" baseline="30000" dirty="0" err="1">
                <a:solidFill>
                  <a:srgbClr val="0070C0"/>
                </a:solidFill>
              </a:rPr>
              <a:t>o</a:t>
            </a:r>
            <a:r>
              <a:rPr lang="cs-CZ" b="1" i="1" dirty="0" err="1">
                <a:solidFill>
                  <a:srgbClr val="0070C0"/>
                </a:solidFill>
              </a:rPr>
              <a:t>C</a:t>
            </a:r>
            <a:r>
              <a:rPr lang="cs-CZ" b="1" i="1" dirty="0">
                <a:solidFill>
                  <a:srgbClr val="0070C0"/>
                </a:solidFill>
              </a:rPr>
              <a:t>         </a:t>
            </a:r>
            <a:r>
              <a:rPr lang="cs-CZ" b="1" i="1" dirty="0" smtClean="0">
                <a:solidFill>
                  <a:srgbClr val="0070C0"/>
                </a:solidFill>
              </a:rPr>
              <a:t>100 </a:t>
            </a:r>
            <a:r>
              <a:rPr lang="cs-CZ" b="1" i="1" baseline="30000" dirty="0" err="1">
                <a:solidFill>
                  <a:srgbClr val="0070C0"/>
                </a:solidFill>
              </a:rPr>
              <a:t>o</a:t>
            </a:r>
            <a:r>
              <a:rPr lang="cs-CZ" b="1" i="1" dirty="0" err="1">
                <a:solidFill>
                  <a:srgbClr val="0070C0"/>
                </a:solidFill>
              </a:rPr>
              <a:t>C</a:t>
            </a:r>
            <a:r>
              <a:rPr lang="cs-CZ" b="1" i="1" dirty="0">
                <a:solidFill>
                  <a:srgbClr val="0070C0"/>
                </a:solidFill>
              </a:rPr>
              <a:t>  </a:t>
            </a:r>
            <a:r>
              <a:rPr lang="cs-CZ" b="1" i="1" dirty="0" smtClean="0">
                <a:solidFill>
                  <a:srgbClr val="0070C0"/>
                </a:solidFill>
              </a:rPr>
              <a:t>a </a:t>
            </a:r>
            <a:r>
              <a:rPr lang="cs-CZ" b="1" i="1" dirty="0">
                <a:solidFill>
                  <a:srgbClr val="0070C0"/>
                </a:solidFill>
              </a:rPr>
              <a:t>více            </a:t>
            </a:r>
            <a:endParaRPr lang="cs-CZ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cs-CZ" b="1" dirty="0"/>
              <a:t> </a:t>
            </a:r>
          </a:p>
          <a:p>
            <a:endParaRPr lang="cs-CZ" dirty="0"/>
          </a:p>
        </p:txBody>
      </p:sp>
      <p:pic>
        <p:nvPicPr>
          <p:cNvPr id="2050" name="Picture 2" descr="C:\Users\Věra\Documents\Rusko Tatjana\Zimní pokusy\vodní pá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599870"/>
            <a:ext cx="2755007" cy="207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3"/>
          <a:stretch/>
        </p:blipFill>
        <p:spPr bwMode="auto">
          <a:xfrm>
            <a:off x="213250" y="3618870"/>
            <a:ext cx="2809492" cy="224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C:\Users\Věra\Documents\Rusko Tatjana\Zimní pokusy\vod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2" r="18070"/>
          <a:stretch/>
        </p:blipFill>
        <p:spPr bwMode="auto">
          <a:xfrm>
            <a:off x="3886198" y="3629891"/>
            <a:ext cx="1828801" cy="223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49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0277"/>
            <a:ext cx="8229600" cy="1143000"/>
          </a:xfrm>
        </p:spPr>
        <p:txBody>
          <a:bodyPr/>
          <a:lstStyle/>
          <a:p>
            <a:pPr algn="l"/>
            <a:r>
              <a:rPr lang="cs-CZ" b="1" dirty="0" smtClean="0">
                <a:solidFill>
                  <a:srgbClr val="0070C0"/>
                </a:solidFill>
              </a:rPr>
              <a:t>Voda v pevném skupenství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4793" y="1124744"/>
            <a:ext cx="8229600" cy="4525963"/>
          </a:xfrm>
        </p:spPr>
        <p:txBody>
          <a:bodyPr>
            <a:normAutofit/>
          </a:bodyPr>
          <a:lstStyle/>
          <a:p>
            <a:r>
              <a:rPr lang="cs-CZ" dirty="0" smtClean="0"/>
              <a:t>Led</a:t>
            </a:r>
          </a:p>
          <a:p>
            <a:r>
              <a:rPr lang="cs-CZ" dirty="0" smtClean="0"/>
              <a:t>Kra</a:t>
            </a:r>
          </a:p>
          <a:p>
            <a:r>
              <a:rPr lang="cs-CZ" dirty="0" smtClean="0"/>
              <a:t>Rampouch</a:t>
            </a:r>
          </a:p>
          <a:p>
            <a:r>
              <a:rPr lang="cs-CZ" dirty="0" smtClean="0"/>
              <a:t>Sníh</a:t>
            </a:r>
          </a:p>
          <a:p>
            <a:r>
              <a:rPr lang="cs-CZ" dirty="0" smtClean="0"/>
              <a:t>Jinovatka</a:t>
            </a:r>
          </a:p>
          <a:p>
            <a:r>
              <a:rPr lang="cs-CZ" dirty="0"/>
              <a:t>N</a:t>
            </a:r>
            <a:r>
              <a:rPr lang="cs-CZ" dirty="0" smtClean="0"/>
              <a:t>ámraza</a:t>
            </a:r>
          </a:p>
          <a:p>
            <a:r>
              <a:rPr lang="cs-CZ" dirty="0"/>
              <a:t>K</a:t>
            </a:r>
            <a:r>
              <a:rPr lang="cs-CZ" dirty="0" smtClean="0"/>
              <a:t>roupy</a:t>
            </a:r>
            <a:endParaRPr lang="cs-CZ" dirty="0"/>
          </a:p>
        </p:txBody>
      </p:sp>
      <p:pic>
        <p:nvPicPr>
          <p:cNvPr id="1026" name="Picture 2" descr="D:\Fyfo\Molekfyzika a termika\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08720"/>
            <a:ext cx="2795871" cy="209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Fyfo\Molekfyzika a termika\CIMG00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7" t="71454" r="30941" b="16667"/>
          <a:stretch/>
        </p:blipFill>
        <p:spPr bwMode="auto">
          <a:xfrm>
            <a:off x="3733312" y="5013176"/>
            <a:ext cx="2740605" cy="150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Fyfo\Molekfyzika a termika\námraz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668" y="908719"/>
            <a:ext cx="2795871" cy="209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8" t="914" r="21775" b="5111"/>
          <a:stretch/>
        </p:blipFill>
        <p:spPr bwMode="auto">
          <a:xfrm flipH="1">
            <a:off x="6907966" y="3066076"/>
            <a:ext cx="1732655" cy="316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5" t="7749" r="7924" b="28266"/>
          <a:stretch/>
        </p:blipFill>
        <p:spPr bwMode="auto">
          <a:xfrm>
            <a:off x="3203848" y="3167293"/>
            <a:ext cx="3270069" cy="170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0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6211" y="0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</a:rPr>
              <a:t>Teploměr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707904" y="1124744"/>
            <a:ext cx="5184576" cy="52500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500" dirty="0" smtClean="0"/>
          </a:p>
          <a:p>
            <a:pPr marL="0" indent="0">
              <a:buNone/>
            </a:pPr>
            <a:endParaRPr lang="cs-CZ" sz="2500" dirty="0" smtClean="0"/>
          </a:p>
          <a:p>
            <a:pPr marL="0" indent="0">
              <a:buNone/>
            </a:pPr>
            <a:r>
              <a:rPr lang="cs-CZ" sz="3200" b="1" dirty="0" smtClean="0"/>
              <a:t>Když je teplo, tak si troufám, </a:t>
            </a:r>
          </a:p>
          <a:p>
            <a:pPr marL="0" indent="0">
              <a:buNone/>
            </a:pPr>
            <a:r>
              <a:rPr lang="cs-CZ" sz="3200" b="1" dirty="0" smtClean="0"/>
              <a:t>po stupíncích vzhůru stoupám.</a:t>
            </a:r>
          </a:p>
          <a:p>
            <a:pPr marL="0" indent="0">
              <a:buNone/>
            </a:pPr>
            <a:r>
              <a:rPr lang="cs-CZ" sz="3200" b="1" dirty="0" smtClean="0"/>
              <a:t>Když je ale mráz a led,</a:t>
            </a:r>
          </a:p>
          <a:p>
            <a:pPr marL="0" indent="0">
              <a:buNone/>
            </a:pPr>
            <a:r>
              <a:rPr lang="cs-CZ" sz="3200" b="1" dirty="0"/>
              <a:t>p</a:t>
            </a:r>
            <a:r>
              <a:rPr lang="cs-CZ" sz="3200" b="1" dirty="0" smtClean="0"/>
              <a:t>od nulu si vlezu hned.</a:t>
            </a:r>
            <a:endParaRPr lang="cs-CZ" sz="3200" b="1" dirty="0"/>
          </a:p>
        </p:txBody>
      </p:sp>
      <p:pic>
        <p:nvPicPr>
          <p:cNvPr id="3074" name="Picture 2" descr="C:\Users\Věra\Documents\Rusko Tatjana\Zimní pokusy\teplomě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5" r="31715"/>
          <a:stretch/>
        </p:blipFill>
        <p:spPr bwMode="auto">
          <a:xfrm>
            <a:off x="496211" y="980728"/>
            <a:ext cx="2362201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40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i="1" dirty="0">
                <a:solidFill>
                  <a:schemeClr val="tx2"/>
                </a:solidFill>
              </a:rPr>
              <a:t>1</a:t>
            </a:r>
            <a:r>
              <a:rPr lang="cs-CZ" b="1" i="1" dirty="0" smtClean="0">
                <a:solidFill>
                  <a:schemeClr val="tx2"/>
                </a:solidFill>
              </a:rPr>
              <a:t>. </a:t>
            </a:r>
            <a:r>
              <a:rPr lang="cs-CZ" b="1" i="1" dirty="0">
                <a:solidFill>
                  <a:schemeClr val="tx2"/>
                </a:solidFill>
              </a:rPr>
              <a:t>P</a:t>
            </a:r>
            <a:r>
              <a:rPr lang="cs-CZ" b="1" i="1" dirty="0" smtClean="0">
                <a:solidFill>
                  <a:schemeClr val="tx2"/>
                </a:solidFill>
              </a:rPr>
              <a:t>okus</a:t>
            </a:r>
            <a:r>
              <a:rPr lang="cs-CZ" b="1" i="1" dirty="0">
                <a:solidFill>
                  <a:schemeClr val="tx2"/>
                </a:solidFill>
              </a:rPr>
              <a:t>: Hřeje kožich? </a:t>
            </a:r>
            <a:r>
              <a:rPr lang="cs-CZ" dirty="0">
                <a:solidFill>
                  <a:schemeClr val="tx2"/>
                </a:solidFill>
              </a:rPr>
              <a:t/>
            </a:r>
            <a:br>
              <a:rPr lang="cs-CZ" dirty="0">
                <a:solidFill>
                  <a:schemeClr val="tx2"/>
                </a:solidFill>
              </a:rPr>
            </a:b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00" lvl="8" indent="0">
              <a:buNone/>
            </a:pPr>
            <a:endParaRPr lang="cs-CZ" dirty="0"/>
          </a:p>
        </p:txBody>
      </p:sp>
      <p:pic>
        <p:nvPicPr>
          <p:cNvPr id="1026" name="Picture 2" descr="C:\Users\Věra\Pictures\2021-02-05\kožich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1746" r="6071" b="8571"/>
          <a:stretch/>
        </p:blipFill>
        <p:spPr bwMode="auto">
          <a:xfrm rot="5400000">
            <a:off x="4152429" y="1754266"/>
            <a:ext cx="4820231" cy="399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Věra\Pictures\2021-02-05\kožich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1" b="11619"/>
          <a:stretch/>
        </p:blipFill>
        <p:spPr bwMode="auto">
          <a:xfrm>
            <a:off x="494454" y="1916832"/>
            <a:ext cx="4043112" cy="424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21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tx2"/>
                </a:solidFill>
              </a:rPr>
              <a:t>2</a:t>
            </a:r>
            <a:r>
              <a:rPr lang="cs-CZ" b="1" dirty="0" smtClean="0">
                <a:solidFill>
                  <a:schemeClr val="tx2"/>
                </a:solidFill>
              </a:rPr>
              <a:t>. </a:t>
            </a:r>
            <a:r>
              <a:rPr lang="cs-CZ" b="1" dirty="0">
                <a:solidFill>
                  <a:schemeClr val="tx2"/>
                </a:solidFill>
              </a:rPr>
              <a:t>P</a:t>
            </a:r>
            <a:r>
              <a:rPr lang="cs-CZ" b="1" dirty="0" smtClean="0">
                <a:solidFill>
                  <a:schemeClr val="tx2"/>
                </a:solidFill>
              </a:rPr>
              <a:t>okus</a:t>
            </a:r>
            <a:r>
              <a:rPr lang="cs-CZ" b="1" dirty="0">
                <a:solidFill>
                  <a:schemeClr val="tx2"/>
                </a:solidFill>
              </a:rPr>
              <a:t>:  Louže v zimě</a:t>
            </a:r>
            <a:r>
              <a:rPr lang="cs-CZ" dirty="0">
                <a:solidFill>
                  <a:schemeClr val="tx2"/>
                </a:solidFill>
              </a:rPr>
              <a:t/>
            </a:r>
            <a:br>
              <a:rPr lang="cs-CZ" dirty="0">
                <a:solidFill>
                  <a:schemeClr val="tx2"/>
                </a:solidFill>
              </a:rPr>
            </a:b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5408" y="764704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/>
              <a:t>Teplota v místnosti (misce)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48373" y="764704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/>
              <a:t>Teplota ledu </a:t>
            </a:r>
            <a:r>
              <a:rPr lang="cs-CZ" sz="2000" dirty="0" smtClean="0"/>
              <a:t>za nějakou dobu</a:t>
            </a:r>
            <a:endParaRPr lang="cs-CZ" sz="2000" dirty="0"/>
          </a:p>
        </p:txBody>
      </p:sp>
      <p:pic>
        <p:nvPicPr>
          <p:cNvPr id="2050" name="Picture 2" descr="C:\Users\Věra\Pictures\2021-02-05\teplota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8" t="2527" r="2593"/>
          <a:stretch/>
        </p:blipFill>
        <p:spPr bwMode="auto">
          <a:xfrm>
            <a:off x="683568" y="1340768"/>
            <a:ext cx="3077818" cy="484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Věra\Pictures\2021-02-05\Teplota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307" y="1340768"/>
            <a:ext cx="3842733" cy="512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22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91006" y="253473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/>
              <a:t>Pod misku nalijeme vodu.                                   </a:t>
            </a:r>
            <a:endParaRPr lang="cs-CZ" sz="2000" b="1" dirty="0"/>
          </a:p>
        </p:txBody>
      </p:sp>
      <p:pic>
        <p:nvPicPr>
          <p:cNvPr id="3074" name="Picture 2" descr="C:\Users\Věra\Pictures\2021-02-05\Nalití vod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2" t="474" r="27189" b="-474"/>
          <a:stretch/>
        </p:blipFill>
        <p:spPr bwMode="auto">
          <a:xfrm>
            <a:off x="209260" y="980728"/>
            <a:ext cx="4120346" cy="537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44008" y="260648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/>
              <a:t>Přisypáváme postupně sůl a dobře mícháme.</a:t>
            </a:r>
            <a:endParaRPr lang="cs-CZ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66813"/>
            <a:ext cx="39687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95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567</Words>
  <Application>Microsoft Office PowerPoint</Application>
  <PresentationFormat>Předvádění na obrazovce (4:3)</PresentationFormat>
  <Paragraphs>136</Paragraphs>
  <Slides>24</Slides>
  <Notes>1</Notes>
  <HiddenSlides>0</HiddenSlides>
  <MMClips>2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5" baseType="lpstr">
      <vt:lpstr>Motiv systému Office</vt:lpstr>
      <vt:lpstr>Prezentace aplikace PowerPoint</vt:lpstr>
      <vt:lpstr> ...první vločka, druhá, třetí, jak vypadá zima, děti... </vt:lpstr>
      <vt:lpstr>Jak vypadá sněhová vločka? Co to je?</vt:lpstr>
      <vt:lpstr>Voda ve třech skupenstvích</vt:lpstr>
      <vt:lpstr>Voda v pevném skupenství</vt:lpstr>
      <vt:lpstr>Teploměr</vt:lpstr>
      <vt:lpstr>1. Pokus: Hřeje kožich?  </vt:lpstr>
      <vt:lpstr>2. Pokus:  Louže v zimě </vt:lpstr>
      <vt:lpstr>Prezentace aplikace PowerPoint</vt:lpstr>
      <vt:lpstr>Prezentace aplikace PowerPoint</vt:lpstr>
      <vt:lpstr>Prezentace aplikace PowerPoint</vt:lpstr>
      <vt:lpstr> Výsledek pokusu:                             Teplota  asi – 18 o C </vt:lpstr>
      <vt:lpstr>Fyzikální vysvětlení: </vt:lpstr>
      <vt:lpstr> 3. Experimentální hádanka: </vt:lpstr>
      <vt:lpstr> 4. Pokus: Proč se v zimě sypou chodníky?  </vt:lpstr>
      <vt:lpstr>                                  Výsledky pokusu:</vt:lpstr>
      <vt:lpstr>Fyzikální vysvětlení:</vt:lpstr>
      <vt:lpstr>Výsledky 3. experimentální hádanky:</vt:lpstr>
      <vt:lpstr>Fyzikální vysvětlení</vt:lpstr>
      <vt:lpstr>Výsledky 1. pokusu:</vt:lpstr>
      <vt:lpstr>Fyzikální vysvětlení</vt:lpstr>
      <vt:lpstr>A něco navíc: Vírníček -  „Vločka </vt:lpstr>
      <vt:lpstr>Písnička  „Přišla bílá zima“ </vt:lpstr>
      <vt:lpstr>Zimní pokusy pro děti třídy 2. ... připravili učitelé ZŠ, Brno Novolíšeňská: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Věra</dc:creator>
  <cp:lastModifiedBy>Věra</cp:lastModifiedBy>
  <cp:revision>42</cp:revision>
  <dcterms:created xsi:type="dcterms:W3CDTF">2021-02-02T22:34:18Z</dcterms:created>
  <dcterms:modified xsi:type="dcterms:W3CDTF">2021-02-16T19:47:48Z</dcterms:modified>
</cp:coreProperties>
</file>